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3"/>
  </p:notesMasterIdLst>
  <p:handoutMasterIdLst>
    <p:handoutMasterId r:id="rId14"/>
  </p:handoutMasterIdLst>
  <p:sldIdLst>
    <p:sldId id="257" r:id="rId5"/>
    <p:sldId id="282" r:id="rId6"/>
    <p:sldId id="265" r:id="rId7"/>
    <p:sldId id="277" r:id="rId8"/>
    <p:sldId id="278" r:id="rId9"/>
    <p:sldId id="281" r:id="rId10"/>
    <p:sldId id="280" r:id="rId11"/>
    <p:sldId id="272" r:id="rId1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227"/>
    <a:srgbClr val="FFA501"/>
    <a:srgbClr val="A03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82" autoAdjust="0"/>
    <p:restoredTop sz="78846" autoAdjust="0"/>
  </p:normalViewPr>
  <p:slideViewPr>
    <p:cSldViewPr>
      <p:cViewPr varScale="1">
        <p:scale>
          <a:sx n="98" d="100"/>
          <a:sy n="98" d="100"/>
        </p:scale>
        <p:origin x="888" y="200"/>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19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A5A207F-0F91-42F2-96D0-049C6003623B}" type="datetimeFigureOut">
              <a:rPr lang="en-US"/>
              <a:t>7/22/21</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C567D4A-04CB-4EDF-8FB1-342A02FC8EC5}" type="slidenum">
              <a:rPr/>
              <a:t>‹#›</a:t>
            </a:fld>
            <a:endParaRPr/>
          </a:p>
        </p:txBody>
      </p:sp>
    </p:spTree>
    <p:extLst>
      <p:ext uri="{BB962C8B-B14F-4D97-AF65-F5344CB8AC3E}">
        <p14:creationId xmlns:p14="http://schemas.microsoft.com/office/powerpoint/2010/main" val="15801253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CC13F5-F2B1-464B-BE8F-27ABFBD2FBDE}" type="datetimeFigureOut">
              <a:rPr lang="en-US"/>
              <a:t>7/22/21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61351F-DBB1-4664-ADA9-83BC7CB8848D}" type="slidenum">
              <a:rPr/>
              <a:t>‹#›</a:t>
            </a:fld>
            <a:endParaRPr/>
          </a:p>
        </p:txBody>
      </p:sp>
    </p:spTree>
    <p:extLst>
      <p:ext uri="{BB962C8B-B14F-4D97-AF65-F5344CB8AC3E}">
        <p14:creationId xmlns:p14="http://schemas.microsoft.com/office/powerpoint/2010/main" val="3642362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25% of all land area, mountain regions are home to more than 85% of the world’s species of amphibians, birds, and mammals,</a:t>
            </a:r>
          </a:p>
          <a:p>
            <a:r>
              <a:rPr lang="en-US" sz="1200" b="0" i="0" kern="1200" dirty="0">
                <a:solidFill>
                  <a:schemeClr val="tx1"/>
                </a:solidFill>
                <a:effectLst/>
                <a:latin typeface="+mn-lt"/>
                <a:ea typeface="+mn-ea"/>
                <a:cs typeface="+mn-cs"/>
              </a:rPr>
              <a:t> many entirely restricted to mountains</a:t>
            </a:r>
          </a:p>
          <a:p>
            <a:endParaRPr lang="en-US" sz="1200" b="0" i="0" kern="1200" dirty="0">
              <a:solidFill>
                <a:schemeClr val="tx1"/>
              </a:solidFill>
              <a:effectLst/>
              <a:latin typeface="+mn-lt"/>
              <a:ea typeface="+mn-ea"/>
              <a:cs typeface="+mn-cs"/>
            </a:endParaRPr>
          </a:p>
          <a:p>
            <a:r>
              <a:rPr lang="en-US" dirty="0"/>
              <a:t>Across the world, there are scientists, policy makers, and ecologists (among others) committed to protecting and tracking biodiversity </a:t>
            </a:r>
          </a:p>
        </p:txBody>
      </p:sp>
      <p:sp>
        <p:nvSpPr>
          <p:cNvPr id="4" name="Slide Number Placeholder 3"/>
          <p:cNvSpPr>
            <a:spLocks noGrp="1"/>
          </p:cNvSpPr>
          <p:nvPr>
            <p:ph type="sldNum" sz="quarter" idx="5"/>
          </p:nvPr>
        </p:nvSpPr>
        <p:spPr/>
        <p:txBody>
          <a:bodyPr/>
          <a:lstStyle/>
          <a:p>
            <a:fld id="{2E61351F-DBB1-4664-ADA9-83BC7CB8848D}" type="slidenum">
              <a:rPr lang="en-US" smtClean="0"/>
              <a:t>2</a:t>
            </a:fld>
            <a:endParaRPr lang="en-US"/>
          </a:p>
        </p:txBody>
      </p:sp>
    </p:spTree>
    <p:extLst>
      <p:ext uri="{BB962C8B-B14F-4D97-AF65-F5344CB8AC3E}">
        <p14:creationId xmlns:p14="http://schemas.microsoft.com/office/powerpoint/2010/main" val="214979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 part of the UN sustainable development goals, we’re interested in exploring our progress towards protecting these regions   </a:t>
            </a:r>
          </a:p>
          <a:p>
            <a:pPr marL="171450" indent="-171450">
              <a:buFontTx/>
              <a:buChar char="-"/>
            </a:pPr>
            <a:r>
              <a:rPr lang="en-US" dirty="0"/>
              <a:t>We now have a new dataset, and it allows us to focus on mountainous regions (which are threatened and high in biodiversity) (find figure of biodiversity declining in mountainous regions)</a:t>
            </a:r>
          </a:p>
        </p:txBody>
      </p:sp>
      <p:sp>
        <p:nvSpPr>
          <p:cNvPr id="4" name="Slide Number Placeholder 3"/>
          <p:cNvSpPr>
            <a:spLocks noGrp="1"/>
          </p:cNvSpPr>
          <p:nvPr>
            <p:ph type="sldNum" sz="quarter" idx="5"/>
          </p:nvPr>
        </p:nvSpPr>
        <p:spPr/>
        <p:txBody>
          <a:bodyPr/>
          <a:lstStyle/>
          <a:p>
            <a:fld id="{2E61351F-DBB1-4664-ADA9-83BC7CB8848D}" type="slidenum">
              <a:rPr lang="en-US" smtClean="0"/>
              <a:t>3</a:t>
            </a:fld>
            <a:endParaRPr lang="en-US"/>
          </a:p>
        </p:txBody>
      </p:sp>
    </p:spTree>
    <p:extLst>
      <p:ext uri="{BB962C8B-B14F-4D97-AF65-F5344CB8AC3E}">
        <p14:creationId xmlns:p14="http://schemas.microsoft.com/office/powerpoint/2010/main" val="113789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Better example of the dataset with a legend</a:t>
            </a:r>
          </a:p>
          <a:p>
            <a:r>
              <a:rPr lang="en-US" dirty="0"/>
              <a:t>2 idealized examples and walk through them (+ a legend)</a:t>
            </a:r>
          </a:p>
          <a:p>
            <a:r>
              <a:rPr lang="en-US" dirty="0"/>
              <a:t>Explain each of the maps/datasets quickly </a:t>
            </a:r>
          </a:p>
          <a:p>
            <a:endParaRPr lang="en-US" dirty="0"/>
          </a:p>
        </p:txBody>
      </p:sp>
      <p:sp>
        <p:nvSpPr>
          <p:cNvPr id="4" name="Slide Number Placeholder 3"/>
          <p:cNvSpPr>
            <a:spLocks noGrp="1"/>
          </p:cNvSpPr>
          <p:nvPr>
            <p:ph type="sldNum" sz="quarter" idx="5"/>
          </p:nvPr>
        </p:nvSpPr>
        <p:spPr/>
        <p:txBody>
          <a:bodyPr/>
          <a:lstStyle/>
          <a:p>
            <a:fld id="{2E61351F-DBB1-4664-ADA9-83BC7CB8848D}" type="slidenum">
              <a:rPr lang="en-US" smtClean="0"/>
              <a:t>4</a:t>
            </a:fld>
            <a:endParaRPr lang="en-US"/>
          </a:p>
        </p:txBody>
      </p:sp>
    </p:spTree>
    <p:extLst>
      <p:ext uri="{BB962C8B-B14F-4D97-AF65-F5344CB8AC3E}">
        <p14:creationId xmlns:p14="http://schemas.microsoft.com/office/powerpoint/2010/main" val="2756742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combined all of this data, and our first step is on communicating current progress.</a:t>
            </a:r>
          </a:p>
          <a:p>
            <a:r>
              <a:rPr lang="en-US" dirty="0"/>
              <a:t>Here are some aggregated results </a:t>
            </a:r>
          </a:p>
          <a:p>
            <a:r>
              <a:rPr lang="en-US" dirty="0"/>
              <a:t>Point out a mountain range or two </a:t>
            </a:r>
          </a:p>
          <a:p>
            <a:r>
              <a:rPr lang="en-US" dirty="0"/>
              <a:t>We even can see the evolution of coverage through time, and the time periods in which different areas of the world have built up their protected areas. (THIS WILL BE A GIF IDEALLY)</a:t>
            </a:r>
          </a:p>
          <a:p>
            <a:endParaRPr lang="en-US" dirty="0"/>
          </a:p>
        </p:txBody>
      </p:sp>
      <p:sp>
        <p:nvSpPr>
          <p:cNvPr id="4" name="Slide Number Placeholder 3"/>
          <p:cNvSpPr>
            <a:spLocks noGrp="1"/>
          </p:cNvSpPr>
          <p:nvPr>
            <p:ph type="sldNum" sz="quarter" idx="5"/>
          </p:nvPr>
        </p:nvSpPr>
        <p:spPr/>
        <p:txBody>
          <a:bodyPr/>
          <a:lstStyle/>
          <a:p>
            <a:fld id="{2E61351F-DBB1-4664-ADA9-83BC7CB8848D}" type="slidenum">
              <a:rPr lang="en-US" smtClean="0"/>
              <a:t>5</a:t>
            </a:fld>
            <a:endParaRPr lang="en-US"/>
          </a:p>
        </p:txBody>
      </p:sp>
    </p:spTree>
    <p:extLst>
      <p:ext uri="{BB962C8B-B14F-4D97-AF65-F5344CB8AC3E}">
        <p14:creationId xmlns:p14="http://schemas.microsoft.com/office/powerpoint/2010/main" val="2868015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1351F-DBB1-4664-ADA9-83BC7CB8848D}" type="slidenum">
              <a:rPr lang="en-US" smtClean="0"/>
              <a:t>6</a:t>
            </a:fld>
            <a:endParaRPr lang="en-US"/>
          </a:p>
        </p:txBody>
      </p:sp>
    </p:spTree>
    <p:extLst>
      <p:ext uri="{BB962C8B-B14F-4D97-AF65-F5344CB8AC3E}">
        <p14:creationId xmlns:p14="http://schemas.microsoft.com/office/powerpoint/2010/main" val="2759294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future of this dataset? </a:t>
            </a:r>
          </a:p>
          <a:p>
            <a:pPr marL="171450" indent="-171450">
              <a:buFontTx/>
              <a:buChar char="-"/>
            </a:pPr>
            <a:r>
              <a:rPr lang="en-US" dirty="0"/>
              <a:t>1. make sure others can access and replicate this standard. Planning to at least have a </a:t>
            </a:r>
            <a:r>
              <a:rPr lang="en-US" dirty="0" err="1"/>
              <a:t>github</a:t>
            </a:r>
            <a:r>
              <a:rPr lang="en-US" dirty="0"/>
              <a:t> repo</a:t>
            </a:r>
          </a:p>
          <a:p>
            <a:pPr marL="171450" indent="-171450">
              <a:buFontTx/>
              <a:buChar char="-"/>
            </a:pPr>
            <a:r>
              <a:rPr lang="en-US" dirty="0"/>
              <a:t>2. create a web app for people to explore the result of the data. For those familiar, </a:t>
            </a:r>
            <a:r>
              <a:rPr lang="en-US" dirty="0" err="1"/>
              <a:t>RStudio</a:t>
            </a:r>
            <a:r>
              <a:rPr lang="en-US" dirty="0"/>
              <a:t> allows you to do this using by creating a shiny application</a:t>
            </a:r>
          </a:p>
          <a:p>
            <a:pPr marL="171450" indent="-171450">
              <a:buFontTx/>
              <a:buChar char="-"/>
            </a:pPr>
            <a:r>
              <a:rPr lang="en-US" dirty="0"/>
              <a:t>3. this can be done using current/historic data from satellites or even using future projections/scenarios </a:t>
            </a:r>
          </a:p>
        </p:txBody>
      </p:sp>
      <p:sp>
        <p:nvSpPr>
          <p:cNvPr id="4" name="Slide Number Placeholder 3"/>
          <p:cNvSpPr>
            <a:spLocks noGrp="1"/>
          </p:cNvSpPr>
          <p:nvPr>
            <p:ph type="sldNum" sz="quarter" idx="5"/>
          </p:nvPr>
        </p:nvSpPr>
        <p:spPr/>
        <p:txBody>
          <a:bodyPr/>
          <a:lstStyle/>
          <a:p>
            <a:fld id="{2E61351F-DBB1-4664-ADA9-83BC7CB8848D}" type="slidenum">
              <a:rPr lang="en-US" smtClean="0"/>
              <a:t>7</a:t>
            </a:fld>
            <a:endParaRPr lang="en-US"/>
          </a:p>
        </p:txBody>
      </p:sp>
    </p:spTree>
    <p:extLst>
      <p:ext uri="{BB962C8B-B14F-4D97-AF65-F5344CB8AC3E}">
        <p14:creationId xmlns:p14="http://schemas.microsoft.com/office/powerpoint/2010/main" val="1628723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Amina, Stanford PhD Candidate; throughout this process I’ve learned so much about the incredible amount of man power that goes into these seemingly simple calculations and tracking projects, and how important collaboration and communication is towards realizing our shared goals.</a:t>
            </a:r>
          </a:p>
        </p:txBody>
      </p:sp>
      <p:sp>
        <p:nvSpPr>
          <p:cNvPr id="4" name="Slide Number Placeholder 3"/>
          <p:cNvSpPr>
            <a:spLocks noGrp="1"/>
          </p:cNvSpPr>
          <p:nvPr>
            <p:ph type="sldNum" sz="quarter" idx="5"/>
          </p:nvPr>
        </p:nvSpPr>
        <p:spPr/>
        <p:txBody>
          <a:bodyPr/>
          <a:lstStyle/>
          <a:p>
            <a:fld id="{2E61351F-DBB1-4664-ADA9-83BC7CB8848D}" type="slidenum">
              <a:rPr lang="en-US" smtClean="0"/>
              <a:t>8</a:t>
            </a:fld>
            <a:endParaRPr lang="en-US"/>
          </a:p>
        </p:txBody>
      </p:sp>
    </p:spTree>
    <p:extLst>
      <p:ext uri="{BB962C8B-B14F-4D97-AF65-F5344CB8AC3E}">
        <p14:creationId xmlns:p14="http://schemas.microsoft.com/office/powerpoint/2010/main" val="3135349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271" y="0"/>
            <a:ext cx="7932282"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39552" y="0"/>
            <a:ext cx="274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128" y="3428999"/>
            <a:ext cx="5516629" cy="2268559"/>
          </a:xfrm>
        </p:spPr>
        <p:txBody>
          <a:bodyPr anchor="t">
            <a:normAutofit/>
          </a:bodyPr>
          <a:lstStyle>
            <a:lvl1pPr algn="r">
              <a:defRPr sz="5998"/>
            </a:lvl1pPr>
          </a:lstStyle>
          <a:p>
            <a:r>
              <a:rPr lang="en-US"/>
              <a:t>Click to edit Master title style</a:t>
            </a:r>
            <a:endParaRPr lang="en-US" dirty="0"/>
          </a:p>
        </p:txBody>
      </p:sp>
      <p:sp>
        <p:nvSpPr>
          <p:cNvPr id="3" name="Subtitle 2"/>
          <p:cNvSpPr>
            <a:spLocks noGrp="1"/>
          </p:cNvSpPr>
          <p:nvPr>
            <p:ph type="subTitle" idx="1"/>
          </p:nvPr>
        </p:nvSpPr>
        <p:spPr>
          <a:xfrm>
            <a:off x="2771552" y="2268787"/>
            <a:ext cx="5356205" cy="1160213"/>
          </a:xfrm>
        </p:spPr>
        <p:txBody>
          <a:bodyPr tIns="0" anchor="b">
            <a:normAutofit/>
          </a:bodyPr>
          <a:lstStyle>
            <a:lvl1pPr marL="0" indent="0" algn="r">
              <a:buNone/>
              <a:defRPr sz="1799" b="0">
                <a:solidFill>
                  <a:schemeClr val="tx1"/>
                </a:solidFill>
              </a:defRPr>
            </a:lvl1pPr>
            <a:lvl2pPr marL="457063" indent="0" algn="ctr">
              <a:buNone/>
              <a:defRPr sz="17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D9712D-992A-4AB1-A5C2-575F75921AA2}" type="datetimeFigureOut">
              <a:rPr lang="en-US" smtClean="0"/>
              <a:pPr/>
              <a:t>7/22/21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81FEFA0A-2F20-4B60-98C6-5FFDA469AA1C}" type="slidenum">
              <a:rPr lang="en-US" smtClean="0"/>
              <a:pPr/>
              <a:t>‹#›</a:t>
            </a:fld>
            <a:endParaRPr lang="en-US"/>
          </a:p>
        </p:txBody>
      </p:sp>
      <p:sp>
        <p:nvSpPr>
          <p:cNvPr id="13" name="TextBox 12"/>
          <p:cNvSpPr txBox="1"/>
          <p:nvPr/>
        </p:nvSpPr>
        <p:spPr>
          <a:xfrm>
            <a:off x="2190711" y="3262853"/>
            <a:ext cx="415528" cy="461665"/>
          </a:xfrm>
          <a:prstGeom prst="rect">
            <a:avLst/>
          </a:prstGeom>
          <a:noFill/>
        </p:spPr>
        <p:txBody>
          <a:bodyPr wrap="square" rtlCol="0">
            <a:spAutoFit/>
          </a:bodyPr>
          <a:lstStyle/>
          <a:p>
            <a:pPr algn="r"/>
            <a:r>
              <a:rPr lang="en-US" sz="2399" dirty="0">
                <a:solidFill>
                  <a:schemeClr val="accent6"/>
                </a:solidFill>
                <a:latin typeface="Wingdings 3" panose="05040102010807070707" pitchFamily="18" charset="2"/>
              </a:rPr>
              <a:t>z</a:t>
            </a:r>
            <a:endParaRPr lang="en-US" sz="2399"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59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217" y="0"/>
            <a:ext cx="10369615"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4365" y="0"/>
            <a:ext cx="274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3664" y="641225"/>
            <a:ext cx="415528" cy="369332"/>
          </a:xfrm>
          <a:prstGeom prst="rect">
            <a:avLst/>
          </a:prstGeom>
          <a:noFill/>
        </p:spPr>
        <p:txBody>
          <a:bodyPr wrap="square" rtlCol="0">
            <a:spAutoFit/>
          </a:bodyPr>
          <a:lstStyle/>
          <a:p>
            <a:pPr algn="r"/>
            <a:r>
              <a:rPr lang="en-US" sz="1799"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128" y="808057"/>
            <a:ext cx="7952020"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D9712D-992A-4AB1-A5C2-575F75921AA2}" type="datetimeFigureOut">
              <a:rPr lang="en-US" smtClean="0"/>
              <a:pPr/>
              <a:t>7/22/21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FEFA0A-2F20-4B60-98C6-5FFDA469AA1C}" type="slidenum">
              <a:rPr lang="en-US" smtClean="0"/>
              <a:pPr/>
              <a:t>‹#›</a:t>
            </a:fld>
            <a:endParaRPr lang="en-US"/>
          </a:p>
        </p:txBody>
      </p:sp>
    </p:spTree>
    <p:extLst>
      <p:ext uri="{BB962C8B-B14F-4D97-AF65-F5344CB8AC3E}">
        <p14:creationId xmlns:p14="http://schemas.microsoft.com/office/powerpoint/2010/main" val="65673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217" y="0"/>
            <a:ext cx="10369615"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4365" y="0"/>
            <a:ext cx="274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4395" y="416109"/>
            <a:ext cx="415636" cy="369236"/>
          </a:xfrm>
          <a:prstGeom prst="rect">
            <a:avLst/>
          </a:prstGeom>
          <a:noFill/>
        </p:spPr>
        <p:txBody>
          <a:bodyPr wrap="square" rtlCol="0">
            <a:spAutoFit/>
          </a:bodyPr>
          <a:lstStyle/>
          <a:p>
            <a:pPr algn="r"/>
            <a:r>
              <a:rPr lang="en-US" sz="1799"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6974" y="805818"/>
            <a:ext cx="1326174"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072" y="970410"/>
            <a:ext cx="6465219"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D9712D-992A-4AB1-A5C2-575F75921AA2}" type="datetimeFigureOut">
              <a:rPr lang="en-US" smtClean="0"/>
              <a:pPr/>
              <a:t>7/22/21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FEFA0A-2F20-4B60-98C6-5FFDA469AA1C}" type="slidenum">
              <a:rPr lang="en-US" smtClean="0"/>
              <a:pPr/>
              <a:t>‹#›</a:t>
            </a:fld>
            <a:endParaRPr lang="en-US"/>
          </a:p>
        </p:txBody>
      </p:sp>
    </p:spTree>
    <p:extLst>
      <p:ext uri="{BB962C8B-B14F-4D97-AF65-F5344CB8AC3E}">
        <p14:creationId xmlns:p14="http://schemas.microsoft.com/office/powerpoint/2010/main" val="355792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217" y="0"/>
            <a:ext cx="10369615"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4365" y="0"/>
            <a:ext cx="274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D9712D-992A-4AB1-A5C2-575F75921AA2}" type="datetimeFigureOut">
              <a:rPr lang="en-US" smtClean="0"/>
              <a:pPr/>
              <a:t>7/22/21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FEFA0A-2F20-4B60-98C6-5FFDA469AA1C}" type="slidenum">
              <a:rPr lang="en-US" smtClean="0"/>
              <a:pPr/>
              <a:t>‹#›</a:t>
            </a:fld>
            <a:endParaRPr lang="en-US"/>
          </a:p>
        </p:txBody>
      </p:sp>
      <p:sp>
        <p:nvSpPr>
          <p:cNvPr id="7" name="TextBox 6"/>
          <p:cNvSpPr txBox="1"/>
          <p:nvPr/>
        </p:nvSpPr>
        <p:spPr>
          <a:xfrm>
            <a:off x="2194371" y="641225"/>
            <a:ext cx="415528" cy="369332"/>
          </a:xfrm>
          <a:prstGeom prst="rect">
            <a:avLst/>
          </a:prstGeom>
          <a:noFill/>
        </p:spPr>
        <p:txBody>
          <a:bodyPr wrap="square" rtlCol="0">
            <a:spAutoFit/>
          </a:bodyPr>
          <a:lstStyle/>
          <a:p>
            <a:pPr algn="r"/>
            <a:r>
              <a:rPr lang="en-US" sz="1799"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354245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217" y="0"/>
            <a:ext cx="10369615"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4365" y="0"/>
            <a:ext cx="274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272" y="2962586"/>
            <a:ext cx="415528" cy="369332"/>
          </a:xfrm>
          <a:prstGeom prst="rect">
            <a:avLst/>
          </a:prstGeom>
          <a:noFill/>
        </p:spPr>
        <p:txBody>
          <a:bodyPr wrap="square" rtlCol="0">
            <a:spAutoFit/>
          </a:bodyPr>
          <a:lstStyle/>
          <a:p>
            <a:pPr algn="r"/>
            <a:r>
              <a:rPr lang="en-US" sz="1799"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193" y="3147254"/>
            <a:ext cx="7954488" cy="1424746"/>
          </a:xfrm>
        </p:spPr>
        <p:txBody>
          <a:bodyPr anchor="t">
            <a:normAutofit/>
          </a:bodyPr>
          <a:lstStyle>
            <a:lvl1pPr algn="r">
              <a:defRPr sz="3199"/>
            </a:lvl1pPr>
          </a:lstStyle>
          <a:p>
            <a:r>
              <a:rPr lang="en-US"/>
              <a:t>Click to edit Master title style</a:t>
            </a:r>
            <a:endParaRPr lang="en-US" dirty="0"/>
          </a:p>
        </p:txBody>
      </p:sp>
      <p:sp>
        <p:nvSpPr>
          <p:cNvPr id="3" name="Text Placeholder 2"/>
          <p:cNvSpPr>
            <a:spLocks noGrp="1"/>
          </p:cNvSpPr>
          <p:nvPr>
            <p:ph type="body" idx="1"/>
          </p:nvPr>
        </p:nvSpPr>
        <p:spPr>
          <a:xfrm>
            <a:off x="2773246" y="2268786"/>
            <a:ext cx="7789902" cy="878468"/>
          </a:xfrm>
        </p:spPr>
        <p:txBody>
          <a:bodyPr tIns="0" anchor="b">
            <a:normAutofit/>
          </a:bodyPr>
          <a:lstStyle>
            <a:lvl1pPr marL="0" indent="0" algn="r">
              <a:buNone/>
              <a:defRPr sz="1799">
                <a:solidFill>
                  <a:schemeClr val="tx1"/>
                </a:solidFill>
              </a:defRPr>
            </a:lvl1pPr>
            <a:lvl2pPr marL="457063" indent="0">
              <a:buNone/>
              <a:defRPr sz="17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D9712D-992A-4AB1-A5C2-575F75921AA2}" type="datetimeFigureOut">
              <a:rPr lang="en-US" smtClean="0"/>
              <a:pPr/>
              <a:t>7/22/21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FEFA0A-2F20-4B60-98C6-5FFDA469AA1C}" type="slidenum">
              <a:rPr lang="en-US" smtClean="0"/>
              <a:pPr/>
              <a:t>‹#›</a:t>
            </a:fld>
            <a:endParaRPr lang="en-US"/>
          </a:p>
        </p:txBody>
      </p:sp>
    </p:spTree>
    <p:extLst>
      <p:ext uri="{BB962C8B-B14F-4D97-AF65-F5344CB8AC3E}">
        <p14:creationId xmlns:p14="http://schemas.microsoft.com/office/powerpoint/2010/main" val="47143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217" y="0"/>
            <a:ext cx="10369615"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4365" y="0"/>
            <a:ext cx="274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194" y="805818"/>
            <a:ext cx="7948913"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4696" y="2052116"/>
            <a:ext cx="3890946"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4900" y="2052115"/>
            <a:ext cx="3893208"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D9712D-992A-4AB1-A5C2-575F75921AA2}" type="datetimeFigureOut">
              <a:rPr lang="en-US" smtClean="0"/>
              <a:pPr/>
              <a:t>7/22/21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FEFA0A-2F20-4B60-98C6-5FFDA469AA1C}" type="slidenum">
              <a:rPr lang="en-US" smtClean="0"/>
              <a:pPr/>
              <a:t>‹#›</a:t>
            </a:fld>
            <a:endParaRPr lang="en-US"/>
          </a:p>
        </p:txBody>
      </p:sp>
      <p:sp>
        <p:nvSpPr>
          <p:cNvPr id="10" name="TextBox 9"/>
          <p:cNvSpPr txBox="1"/>
          <p:nvPr/>
        </p:nvSpPr>
        <p:spPr>
          <a:xfrm>
            <a:off x="2195600" y="641223"/>
            <a:ext cx="415528" cy="369332"/>
          </a:xfrm>
          <a:prstGeom prst="rect">
            <a:avLst/>
          </a:prstGeom>
          <a:noFill/>
        </p:spPr>
        <p:txBody>
          <a:bodyPr wrap="square" rtlCol="0">
            <a:spAutoFit/>
          </a:bodyPr>
          <a:lstStyle/>
          <a:p>
            <a:pPr algn="r"/>
            <a:r>
              <a:rPr lang="en-US" sz="1799"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17439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217" y="0"/>
            <a:ext cx="10369615"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4365" y="0"/>
            <a:ext cx="274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079" y="636424"/>
            <a:ext cx="415528" cy="369332"/>
          </a:xfrm>
          <a:prstGeom prst="rect">
            <a:avLst/>
          </a:prstGeom>
          <a:noFill/>
        </p:spPr>
        <p:txBody>
          <a:bodyPr wrap="square" rtlCol="0">
            <a:spAutoFit/>
          </a:bodyPr>
          <a:lstStyle/>
          <a:p>
            <a:pPr algn="r"/>
            <a:r>
              <a:rPr lang="en-US" sz="1799"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193" y="805818"/>
            <a:ext cx="7954488"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8606" y="2052115"/>
            <a:ext cx="3895452" cy="713818"/>
          </a:xfrm>
        </p:spPr>
        <p:txBody>
          <a:bodyPr anchor="b">
            <a:noAutofit/>
          </a:bodyPr>
          <a:lstStyle>
            <a:lvl1pPr marL="0" indent="0" algn="l">
              <a:lnSpc>
                <a:spcPct val="100000"/>
              </a:lnSpc>
              <a:buNone/>
              <a:defRPr sz="2199" b="0" cap="none" baseline="0">
                <a:solidFill>
                  <a:schemeClr val="accent6"/>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2608606" y="2851331"/>
            <a:ext cx="3892609"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4898" y="2052115"/>
            <a:ext cx="3898782" cy="713818"/>
          </a:xfrm>
        </p:spPr>
        <p:txBody>
          <a:bodyPr anchor="b">
            <a:noAutofit/>
          </a:bodyPr>
          <a:lstStyle>
            <a:lvl1pPr marL="0" indent="0" algn="l">
              <a:lnSpc>
                <a:spcPct val="100000"/>
              </a:lnSpc>
              <a:buNone/>
              <a:defRPr sz="2199" b="0" cap="none" baseline="0">
                <a:solidFill>
                  <a:schemeClr val="accent6"/>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6664899" y="2851331"/>
            <a:ext cx="3898782"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D9712D-992A-4AB1-A5C2-575F75921AA2}" type="datetimeFigureOut">
              <a:rPr lang="en-US" smtClean="0"/>
              <a:pPr/>
              <a:t>7/22/21</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FEFA0A-2F20-4B60-98C6-5FFDA469AA1C}" type="slidenum">
              <a:rPr lang="en-US" smtClean="0"/>
              <a:pPr/>
              <a:t>‹#›</a:t>
            </a:fld>
            <a:endParaRPr lang="en-US"/>
          </a:p>
        </p:txBody>
      </p:sp>
    </p:spTree>
    <p:extLst>
      <p:ext uri="{BB962C8B-B14F-4D97-AF65-F5344CB8AC3E}">
        <p14:creationId xmlns:p14="http://schemas.microsoft.com/office/powerpoint/2010/main" val="390012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217" y="0"/>
            <a:ext cx="10369615"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4365" y="0"/>
            <a:ext cx="274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D9712D-992A-4AB1-A5C2-575F75921AA2}" type="datetimeFigureOut">
              <a:rPr lang="en-US" smtClean="0"/>
              <a:pPr/>
              <a:t>7/22/21</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FEFA0A-2F20-4B60-98C6-5FFDA469AA1C}" type="slidenum">
              <a:rPr lang="en-US" smtClean="0"/>
              <a:pPr/>
              <a:t>‹#›</a:t>
            </a:fld>
            <a:endParaRPr lang="en-US"/>
          </a:p>
        </p:txBody>
      </p:sp>
      <p:sp>
        <p:nvSpPr>
          <p:cNvPr id="8" name="TextBox 7"/>
          <p:cNvSpPr txBox="1"/>
          <p:nvPr/>
        </p:nvSpPr>
        <p:spPr>
          <a:xfrm>
            <a:off x="2195600" y="641226"/>
            <a:ext cx="415528" cy="369332"/>
          </a:xfrm>
          <a:prstGeom prst="rect">
            <a:avLst/>
          </a:prstGeom>
          <a:noFill/>
        </p:spPr>
        <p:txBody>
          <a:bodyPr wrap="square" rtlCol="0">
            <a:spAutoFit/>
          </a:bodyPr>
          <a:lstStyle/>
          <a:p>
            <a:pPr algn="r"/>
            <a:r>
              <a:rPr lang="en-US" sz="1799"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68207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217" y="0"/>
            <a:ext cx="10369615"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4365" y="0"/>
            <a:ext cx="274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CD9712D-992A-4AB1-A5C2-575F75921AA2}" type="datetimeFigureOut">
              <a:rPr lang="en-US" smtClean="0"/>
              <a:pPr/>
              <a:t>7/22/21</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FEFA0A-2F20-4B60-98C6-5FFDA469AA1C}" type="slidenum">
              <a:rPr lang="en-US" smtClean="0"/>
              <a:pPr/>
              <a:t>‹#›</a:t>
            </a:fld>
            <a:endParaRPr lang="en-US"/>
          </a:p>
        </p:txBody>
      </p:sp>
    </p:spTree>
    <p:extLst>
      <p:ext uri="{BB962C8B-B14F-4D97-AF65-F5344CB8AC3E}">
        <p14:creationId xmlns:p14="http://schemas.microsoft.com/office/powerpoint/2010/main" val="276085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217" y="0"/>
            <a:ext cx="10369615"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4365" y="0"/>
            <a:ext cx="274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3749" y="1127550"/>
            <a:ext cx="415528" cy="369332"/>
          </a:xfrm>
          <a:prstGeom prst="rect">
            <a:avLst/>
          </a:prstGeom>
          <a:noFill/>
        </p:spPr>
        <p:txBody>
          <a:bodyPr wrap="square" rtlCol="0">
            <a:spAutoFit/>
          </a:bodyPr>
          <a:lstStyle/>
          <a:p>
            <a:pPr algn="r"/>
            <a:r>
              <a:rPr lang="en-US" sz="1799"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69810" y="1282452"/>
            <a:ext cx="2663667" cy="1903241"/>
          </a:xfrm>
        </p:spPr>
        <p:txBody>
          <a:bodyPr anchor="b">
            <a:normAutofit/>
          </a:bodyPr>
          <a:lstStyle>
            <a:lvl1pPr algn="l">
              <a:defRPr sz="2399"/>
            </a:lvl1pPr>
          </a:lstStyle>
          <a:p>
            <a:r>
              <a:rPr lang="en-US"/>
              <a:t>Click to edit Master title style</a:t>
            </a:r>
            <a:endParaRPr lang="en-US" dirty="0"/>
          </a:p>
        </p:txBody>
      </p:sp>
      <p:sp>
        <p:nvSpPr>
          <p:cNvPr id="3" name="Content Placeholder 2"/>
          <p:cNvSpPr>
            <a:spLocks noGrp="1"/>
          </p:cNvSpPr>
          <p:nvPr>
            <p:ph idx="1"/>
          </p:nvPr>
        </p:nvSpPr>
        <p:spPr>
          <a:xfrm>
            <a:off x="5118820" y="805818"/>
            <a:ext cx="5444860"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69809" y="3186155"/>
            <a:ext cx="2663667" cy="2386397"/>
          </a:xfrm>
        </p:spPr>
        <p:txBody>
          <a:bodyPr/>
          <a:lstStyle>
            <a:lvl1pPr marL="0" indent="0" algn="l">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D9712D-992A-4AB1-A5C2-575F75921AA2}" type="datetimeFigureOut">
              <a:rPr lang="en-US" smtClean="0"/>
              <a:pPr/>
              <a:t>7/22/21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FEFA0A-2F20-4B60-98C6-5FFDA469AA1C}" type="slidenum">
              <a:rPr lang="en-US" smtClean="0"/>
              <a:pPr/>
              <a:t>‹#›</a:t>
            </a:fld>
            <a:endParaRPr lang="en-US"/>
          </a:p>
        </p:txBody>
      </p:sp>
    </p:spTree>
    <p:extLst>
      <p:ext uri="{BB962C8B-B14F-4D97-AF65-F5344CB8AC3E}">
        <p14:creationId xmlns:p14="http://schemas.microsoft.com/office/powerpoint/2010/main" val="2877938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217" y="0"/>
            <a:ext cx="10369615"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4365" y="0"/>
            <a:ext cx="274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5305" y="3229"/>
            <a:ext cx="4628528"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7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10" name="TextBox 9"/>
          <p:cNvSpPr txBox="1"/>
          <p:nvPr/>
        </p:nvSpPr>
        <p:spPr>
          <a:xfrm>
            <a:off x="1554281" y="1127550"/>
            <a:ext cx="415528" cy="369332"/>
          </a:xfrm>
          <a:prstGeom prst="rect">
            <a:avLst/>
          </a:prstGeom>
          <a:noFill/>
        </p:spPr>
        <p:txBody>
          <a:bodyPr wrap="square" rtlCol="0">
            <a:spAutoFit/>
          </a:bodyPr>
          <a:lstStyle/>
          <a:p>
            <a:pPr algn="r"/>
            <a:r>
              <a:rPr lang="en-US" sz="1799"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728" y="1282453"/>
            <a:ext cx="3969952" cy="1900473"/>
          </a:xfrm>
        </p:spPr>
        <p:txBody>
          <a:bodyPr anchor="b">
            <a:normAutofit/>
          </a:bodyPr>
          <a:lstStyle>
            <a:lvl1pPr algn="l">
              <a:defRPr sz="3199"/>
            </a:lvl1pPr>
          </a:lstStyle>
          <a:p>
            <a:r>
              <a:rPr lang="en-US"/>
              <a:t>Click to edit Master title style</a:t>
            </a:r>
            <a:endParaRPr lang="en-US" dirty="0"/>
          </a:p>
        </p:txBody>
      </p:sp>
      <p:sp>
        <p:nvSpPr>
          <p:cNvPr id="4" name="Text Placeholder 3"/>
          <p:cNvSpPr>
            <a:spLocks noGrp="1"/>
          </p:cNvSpPr>
          <p:nvPr>
            <p:ph type="body" sz="half" idx="2"/>
          </p:nvPr>
        </p:nvSpPr>
        <p:spPr>
          <a:xfrm>
            <a:off x="1969809" y="3182928"/>
            <a:ext cx="3970840" cy="2386394"/>
          </a:xfrm>
        </p:spPr>
        <p:txBody>
          <a:bodyPr>
            <a:normAutofit/>
          </a:bodyPr>
          <a:lstStyle>
            <a:lvl1pPr marL="0" indent="0" algn="l">
              <a:buNone/>
              <a:defRPr sz="19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7/22/21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7851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057" y="2105202"/>
            <a:ext cx="9357767"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6693" cy="6858000"/>
          </a:xfrm>
          <a:prstGeom prst="rect">
            <a:avLst/>
          </a:prstGeom>
        </p:spPr>
      </p:pic>
      <p:sp>
        <p:nvSpPr>
          <p:cNvPr id="8" name="Rectangle 7"/>
          <p:cNvSpPr/>
          <p:nvPr/>
        </p:nvSpPr>
        <p:spPr>
          <a:xfrm>
            <a:off x="0" y="0"/>
            <a:ext cx="96392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128" y="808057"/>
            <a:ext cx="7956259"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2877" y="2052116"/>
            <a:ext cx="779451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200" y="5270628"/>
            <a:ext cx="2662729" cy="182832"/>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D9712D-992A-4AB1-A5C2-575F75921AA2}" type="datetimeFigureOut">
              <a:rPr lang="en-US" smtClean="0"/>
              <a:pPr/>
              <a:t>7/22/21</a:t>
            </a:fld>
            <a:endParaRPr lang="en-US" dirty="0"/>
          </a:p>
        </p:txBody>
      </p:sp>
      <p:sp>
        <p:nvSpPr>
          <p:cNvPr id="5" name="Footer Placeholder 4"/>
          <p:cNvSpPr>
            <a:spLocks noGrp="1"/>
          </p:cNvSpPr>
          <p:nvPr>
            <p:ph type="ftr" sz="quarter" idx="3"/>
          </p:nvPr>
        </p:nvSpPr>
        <p:spPr>
          <a:xfrm rot="5400000">
            <a:off x="-2237314" y="3661168"/>
            <a:ext cx="5885352" cy="179129"/>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366" y="164593"/>
            <a:ext cx="636561" cy="322851"/>
          </a:xfrm>
          <a:prstGeom prst="rect">
            <a:avLst/>
          </a:prstGeom>
        </p:spPr>
        <p:txBody>
          <a:bodyPr vert="horz" lIns="91440" tIns="45720" rIns="45720" bIns="45720" rtlCol="0" anchor="ctr"/>
          <a:lstStyle>
            <a:lvl1pPr algn="r">
              <a:defRPr sz="1799">
                <a:solidFill>
                  <a:schemeClr val="tx1">
                    <a:tint val="75000"/>
                  </a:schemeClr>
                </a:solidFill>
              </a:defRPr>
            </a:lvl1pPr>
          </a:lstStyle>
          <a:p>
            <a:fld id="{81FEFA0A-2F20-4B60-98C6-5FFDA469AA1C}" type="slidenum">
              <a:rPr lang="en-US" smtClean="0"/>
              <a:pPr/>
              <a:t>‹#›</a:t>
            </a:fld>
            <a:endParaRPr lang="en-US"/>
          </a:p>
        </p:txBody>
      </p:sp>
      <p:sp>
        <p:nvSpPr>
          <p:cNvPr id="57" name="Rectangle 56"/>
          <p:cNvSpPr/>
          <p:nvPr/>
        </p:nvSpPr>
        <p:spPr>
          <a:xfrm>
            <a:off x="961792" y="0"/>
            <a:ext cx="4570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2557062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r" defTabSz="914126" rtl="0" eaLnBrk="1" latinLnBrk="0" hangingPunct="1">
        <a:lnSpc>
          <a:spcPct val="90000"/>
        </a:lnSpc>
        <a:spcBef>
          <a:spcPct val="0"/>
        </a:spcBef>
        <a:buNone/>
        <a:defRPr sz="3399" b="0" i="0" kern="1200" cap="none">
          <a:solidFill>
            <a:schemeClr val="tx1"/>
          </a:solidFill>
          <a:effectLst/>
          <a:latin typeface="+mj-lt"/>
          <a:ea typeface="+mj-ea"/>
          <a:cs typeface="+mj-cs"/>
        </a:defRPr>
      </a:lvl1pPr>
    </p:titleStyle>
    <p:bodyStyle>
      <a:lvl1pPr marL="344385" indent="-344385" algn="l" defTabSz="914126"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1999" kern="1200">
          <a:solidFill>
            <a:schemeClr val="tx1"/>
          </a:solidFill>
          <a:effectLst/>
          <a:latin typeface="+mn-lt"/>
          <a:ea typeface="+mn-ea"/>
          <a:cs typeface="+mn-cs"/>
        </a:defRPr>
      </a:lvl1pPr>
      <a:lvl2pPr marL="795099" indent="-338037" algn="l" defTabSz="914126"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799" kern="1200">
          <a:solidFill>
            <a:schemeClr val="tx1"/>
          </a:solidFill>
          <a:effectLst/>
          <a:latin typeface="+mn-lt"/>
          <a:ea typeface="+mn-ea"/>
          <a:cs typeface="+mn-cs"/>
        </a:defRPr>
      </a:lvl2pPr>
      <a:lvl3pPr marL="1258510" indent="-344385" algn="l" defTabSz="914126"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225" indent="-338037" algn="l" defTabSz="914126"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2636" indent="-344385" algn="l" defTabSz="914126"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1823" indent="-338227" algn="l" defTabSz="914126"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027" indent="-338227" algn="l" defTabSz="914126"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4231" indent="-338227" algn="l" defTabSz="914126"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0436" indent="-338227" algn="l" defTabSz="914126"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9.png"/><Relationship Id="rId2" Type="http://schemas.openxmlformats.org/officeDocument/2006/relationships/image" Target="../media/image4.tiff"/><Relationship Id="rId1" Type="http://schemas.openxmlformats.org/officeDocument/2006/relationships/slideLayout" Target="../slideLayouts/slideLayout1.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3260671"/>
            <a:ext cx="8229600" cy="3200400"/>
          </a:xfrm>
        </p:spPr>
        <p:txBody>
          <a:bodyPr/>
          <a:lstStyle/>
          <a:p>
            <a:r>
              <a:rPr lang="en-US" dirty="0"/>
              <a:t>SDG 15.4.1: </a:t>
            </a:r>
            <a:br>
              <a:rPr lang="en-US" dirty="0"/>
            </a:br>
            <a:r>
              <a:rPr lang="en-US" dirty="0"/>
              <a:t>Tracking Mountain Biodiversity</a:t>
            </a:r>
          </a:p>
        </p:txBody>
      </p:sp>
      <p:sp>
        <p:nvSpPr>
          <p:cNvPr id="3" name="Subtitle 2"/>
          <p:cNvSpPr>
            <a:spLocks noGrp="1"/>
          </p:cNvSpPr>
          <p:nvPr>
            <p:ph type="subTitle" idx="1"/>
          </p:nvPr>
        </p:nvSpPr>
        <p:spPr>
          <a:xfrm>
            <a:off x="455612" y="5791200"/>
            <a:ext cx="8458200" cy="844823"/>
          </a:xfrm>
        </p:spPr>
        <p:txBody>
          <a:bodyPr>
            <a:normAutofit/>
          </a:bodyPr>
          <a:lstStyle/>
          <a:p>
            <a:pPr>
              <a:lnSpc>
                <a:spcPct val="100000"/>
              </a:lnSpc>
              <a:spcBef>
                <a:spcPts val="400"/>
              </a:spcBef>
            </a:pPr>
            <a:r>
              <a:rPr lang="en-US" sz="1800" dirty="0"/>
              <a:t>Amina Ly</a:t>
            </a:r>
          </a:p>
          <a:p>
            <a:pPr>
              <a:lnSpc>
                <a:spcPct val="100000"/>
              </a:lnSpc>
              <a:spcBef>
                <a:spcPts val="400"/>
              </a:spcBef>
            </a:pPr>
            <a:r>
              <a:rPr lang="en-US" sz="1800" dirty="0"/>
              <a:t>July 23, 2021</a:t>
            </a:r>
          </a:p>
        </p:txBody>
      </p:sp>
      <p:pic>
        <p:nvPicPr>
          <p:cNvPr id="7" name="Picture 6">
            <a:extLst>
              <a:ext uri="{FF2B5EF4-FFF2-40B4-BE49-F238E27FC236}">
                <a16:creationId xmlns:a16="http://schemas.microsoft.com/office/drawing/2014/main" id="{AB75DCE9-C119-DE40-90BC-914987A2DA62}"/>
              </a:ext>
            </a:extLst>
          </p:cNvPr>
          <p:cNvPicPr>
            <a:picLocks noChangeAspect="1"/>
          </p:cNvPicPr>
          <p:nvPr/>
        </p:nvPicPr>
        <p:blipFill>
          <a:blip r:embed="rId2"/>
          <a:stretch>
            <a:fillRect/>
          </a:stretch>
        </p:blipFill>
        <p:spPr>
          <a:xfrm>
            <a:off x="9965856" y="5384338"/>
            <a:ext cx="1310106" cy="974719"/>
          </a:xfrm>
          <a:prstGeom prst="rect">
            <a:avLst/>
          </a:prstGeom>
        </p:spPr>
      </p:pic>
      <p:pic>
        <p:nvPicPr>
          <p:cNvPr id="10" name="Picture 9">
            <a:extLst>
              <a:ext uri="{FF2B5EF4-FFF2-40B4-BE49-F238E27FC236}">
                <a16:creationId xmlns:a16="http://schemas.microsoft.com/office/drawing/2014/main" id="{5F148530-E65C-D641-BC8E-E29C2E945432}"/>
              </a:ext>
            </a:extLst>
          </p:cNvPr>
          <p:cNvPicPr>
            <a:picLocks noChangeAspect="1"/>
          </p:cNvPicPr>
          <p:nvPr/>
        </p:nvPicPr>
        <p:blipFill>
          <a:blip r:embed="rId3"/>
          <a:stretch>
            <a:fillRect/>
          </a:stretch>
        </p:blipFill>
        <p:spPr>
          <a:xfrm>
            <a:off x="9523412" y="3117520"/>
            <a:ext cx="2066465" cy="766591"/>
          </a:xfrm>
          <a:prstGeom prst="rect">
            <a:avLst/>
          </a:prstGeom>
        </p:spPr>
      </p:pic>
      <p:pic>
        <p:nvPicPr>
          <p:cNvPr id="11" name="Picture 10">
            <a:extLst>
              <a:ext uri="{FF2B5EF4-FFF2-40B4-BE49-F238E27FC236}">
                <a16:creationId xmlns:a16="http://schemas.microsoft.com/office/drawing/2014/main" id="{A8DB360E-C6DB-3747-A75B-F86972FCB432}"/>
              </a:ext>
            </a:extLst>
          </p:cNvPr>
          <p:cNvPicPr>
            <a:picLocks noChangeAspect="1"/>
          </p:cNvPicPr>
          <p:nvPr/>
        </p:nvPicPr>
        <p:blipFill>
          <a:blip r:embed="rId4"/>
          <a:stretch>
            <a:fillRect/>
          </a:stretch>
        </p:blipFill>
        <p:spPr>
          <a:xfrm>
            <a:off x="9173109" y="3847422"/>
            <a:ext cx="2895600" cy="1399540"/>
          </a:xfrm>
          <a:prstGeom prst="rect">
            <a:avLst/>
          </a:prstGeom>
        </p:spPr>
      </p:pic>
      <p:pic>
        <p:nvPicPr>
          <p:cNvPr id="12" name="Picture 11">
            <a:extLst>
              <a:ext uri="{FF2B5EF4-FFF2-40B4-BE49-F238E27FC236}">
                <a16:creationId xmlns:a16="http://schemas.microsoft.com/office/drawing/2014/main" id="{D8723317-7FC5-CE41-8B50-A95D0686E300}"/>
              </a:ext>
            </a:extLst>
          </p:cNvPr>
          <p:cNvPicPr>
            <a:picLocks noChangeAspect="1"/>
          </p:cNvPicPr>
          <p:nvPr/>
        </p:nvPicPr>
        <p:blipFill>
          <a:blip r:embed="rId5"/>
          <a:stretch>
            <a:fillRect/>
          </a:stretch>
        </p:blipFill>
        <p:spPr>
          <a:xfrm>
            <a:off x="9152271" y="1906837"/>
            <a:ext cx="2894013" cy="933061"/>
          </a:xfrm>
          <a:prstGeom prst="rect">
            <a:avLst/>
          </a:prstGeom>
        </p:spPr>
      </p:pic>
      <p:pic>
        <p:nvPicPr>
          <p:cNvPr id="13" name="Picture 12">
            <a:extLst>
              <a:ext uri="{FF2B5EF4-FFF2-40B4-BE49-F238E27FC236}">
                <a16:creationId xmlns:a16="http://schemas.microsoft.com/office/drawing/2014/main" id="{67B6C315-B997-9940-94A9-90D5674AE0FD}"/>
              </a:ext>
            </a:extLst>
          </p:cNvPr>
          <p:cNvPicPr>
            <a:picLocks noChangeAspect="1"/>
          </p:cNvPicPr>
          <p:nvPr/>
        </p:nvPicPr>
        <p:blipFill>
          <a:blip r:embed="rId6"/>
          <a:stretch>
            <a:fillRect/>
          </a:stretch>
        </p:blipFill>
        <p:spPr>
          <a:xfrm>
            <a:off x="9100677" y="672853"/>
            <a:ext cx="2997200" cy="936625"/>
          </a:xfrm>
          <a:prstGeom prst="rect">
            <a:avLst/>
          </a:prstGeom>
        </p:spPr>
      </p:pic>
      <p:pic>
        <p:nvPicPr>
          <p:cNvPr id="4" name="Picture 3">
            <a:extLst>
              <a:ext uri="{FF2B5EF4-FFF2-40B4-BE49-F238E27FC236}">
                <a16:creationId xmlns:a16="http://schemas.microsoft.com/office/drawing/2014/main" id="{2E66530D-A9E4-9646-B124-80DB9D6A557F}"/>
              </a:ext>
            </a:extLst>
          </p:cNvPr>
          <p:cNvPicPr>
            <a:picLocks noChangeAspect="1"/>
          </p:cNvPicPr>
          <p:nvPr/>
        </p:nvPicPr>
        <p:blipFill>
          <a:blip r:embed="rId7"/>
          <a:stretch>
            <a:fillRect/>
          </a:stretch>
        </p:blipFill>
        <p:spPr>
          <a:xfrm>
            <a:off x="1751012" y="2746321"/>
            <a:ext cx="1587500" cy="1028700"/>
          </a:xfrm>
          <a:prstGeom prst="rect">
            <a:avLst/>
          </a:prstGeom>
        </p:spPr>
      </p:pic>
    </p:spTree>
    <p:extLst>
      <p:ext uri="{BB962C8B-B14F-4D97-AF65-F5344CB8AC3E}">
        <p14:creationId xmlns:p14="http://schemas.microsoft.com/office/powerpoint/2010/main" val="319817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6B081-DE58-F14E-8E84-1CE439FA896D}"/>
              </a:ext>
            </a:extLst>
          </p:cNvPr>
          <p:cNvSpPr>
            <a:spLocks noGrp="1"/>
          </p:cNvSpPr>
          <p:nvPr>
            <p:ph type="title"/>
          </p:nvPr>
        </p:nvSpPr>
        <p:spPr>
          <a:xfrm>
            <a:off x="1674812" y="5134189"/>
            <a:ext cx="9601200" cy="2286000"/>
          </a:xfrm>
        </p:spPr>
        <p:txBody>
          <a:bodyPr>
            <a:normAutofit/>
          </a:bodyPr>
          <a:lstStyle/>
          <a:p>
            <a:r>
              <a:rPr lang="en-US" sz="4800" dirty="0"/>
              <a:t>Mountain biodiversity is under extreme threat across the globe</a:t>
            </a:r>
          </a:p>
        </p:txBody>
      </p:sp>
      <p:pic>
        <p:nvPicPr>
          <p:cNvPr id="4" name="Picture 3">
            <a:extLst>
              <a:ext uri="{FF2B5EF4-FFF2-40B4-BE49-F238E27FC236}">
                <a16:creationId xmlns:a16="http://schemas.microsoft.com/office/drawing/2014/main" id="{A12161ED-5EFA-D446-BE15-DFC1B4E4A9F2}"/>
              </a:ext>
            </a:extLst>
          </p:cNvPr>
          <p:cNvPicPr>
            <a:picLocks noChangeAspect="1"/>
          </p:cNvPicPr>
          <p:nvPr/>
        </p:nvPicPr>
        <p:blipFill>
          <a:blip r:embed="rId3"/>
          <a:stretch>
            <a:fillRect/>
          </a:stretch>
        </p:blipFill>
        <p:spPr>
          <a:xfrm>
            <a:off x="1444650" y="663388"/>
            <a:ext cx="9050048" cy="3966466"/>
          </a:xfrm>
          <a:prstGeom prst="rect">
            <a:avLst/>
          </a:prstGeom>
        </p:spPr>
      </p:pic>
      <p:sp>
        <p:nvSpPr>
          <p:cNvPr id="5" name="TextBox 4">
            <a:extLst>
              <a:ext uri="{FF2B5EF4-FFF2-40B4-BE49-F238E27FC236}">
                <a16:creationId xmlns:a16="http://schemas.microsoft.com/office/drawing/2014/main" id="{3F58404E-85B2-8042-8B05-0615B8E5BA80}"/>
              </a:ext>
            </a:extLst>
          </p:cNvPr>
          <p:cNvSpPr txBox="1"/>
          <p:nvPr/>
        </p:nvSpPr>
        <p:spPr>
          <a:xfrm>
            <a:off x="8456612" y="4634336"/>
            <a:ext cx="2286203" cy="341632"/>
          </a:xfrm>
          <a:prstGeom prst="rect">
            <a:avLst/>
          </a:prstGeom>
          <a:noFill/>
        </p:spPr>
        <p:txBody>
          <a:bodyPr wrap="none" rtlCol="0">
            <a:spAutoFit/>
          </a:bodyPr>
          <a:lstStyle/>
          <a:p>
            <a:pPr>
              <a:lnSpc>
                <a:spcPct val="90000"/>
              </a:lnSpc>
            </a:pPr>
            <a:r>
              <a:rPr lang="en-US" dirty="0" err="1"/>
              <a:t>Rahbek</a:t>
            </a:r>
            <a:r>
              <a:rPr lang="en-US" dirty="0"/>
              <a:t> et al. 2019</a:t>
            </a:r>
          </a:p>
        </p:txBody>
      </p:sp>
    </p:spTree>
    <p:extLst>
      <p:ext uri="{BB962C8B-B14F-4D97-AF65-F5344CB8AC3E}">
        <p14:creationId xmlns:p14="http://schemas.microsoft.com/office/powerpoint/2010/main" val="90294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D194B1-13E1-8546-85DB-8DFD7AA25092}"/>
              </a:ext>
            </a:extLst>
          </p:cNvPr>
          <p:cNvSpPr>
            <a:spLocks noGrp="1"/>
          </p:cNvSpPr>
          <p:nvPr>
            <p:ph type="title"/>
          </p:nvPr>
        </p:nvSpPr>
        <p:spPr>
          <a:xfrm>
            <a:off x="3884612" y="1341375"/>
            <a:ext cx="7010400" cy="4724400"/>
          </a:xfrm>
        </p:spPr>
        <p:txBody>
          <a:bodyPr>
            <a:normAutofit fontScale="90000"/>
          </a:bodyPr>
          <a:lstStyle/>
          <a:p>
            <a:r>
              <a:rPr lang="en-US" sz="6000" dirty="0"/>
              <a:t>How do we track global progress toward protecting mountainous key biodiversity areas around the world?</a:t>
            </a:r>
          </a:p>
        </p:txBody>
      </p:sp>
      <p:pic>
        <p:nvPicPr>
          <p:cNvPr id="4" name="Picture 3">
            <a:extLst>
              <a:ext uri="{FF2B5EF4-FFF2-40B4-BE49-F238E27FC236}">
                <a16:creationId xmlns:a16="http://schemas.microsoft.com/office/drawing/2014/main" id="{A9FEECCA-9B13-014C-AE40-F46A063E9E58}"/>
              </a:ext>
            </a:extLst>
          </p:cNvPr>
          <p:cNvPicPr>
            <a:picLocks noChangeAspect="1"/>
          </p:cNvPicPr>
          <p:nvPr/>
        </p:nvPicPr>
        <p:blipFill>
          <a:blip r:embed="rId3"/>
          <a:stretch>
            <a:fillRect/>
          </a:stretch>
        </p:blipFill>
        <p:spPr>
          <a:xfrm>
            <a:off x="2343986" y="444499"/>
            <a:ext cx="2089648" cy="1793751"/>
          </a:xfrm>
          <a:prstGeom prst="rect">
            <a:avLst/>
          </a:prstGeom>
        </p:spPr>
      </p:pic>
      <p:pic>
        <p:nvPicPr>
          <p:cNvPr id="5" name="Picture 4">
            <a:extLst>
              <a:ext uri="{FF2B5EF4-FFF2-40B4-BE49-F238E27FC236}">
                <a16:creationId xmlns:a16="http://schemas.microsoft.com/office/drawing/2014/main" id="{D8A4B77E-4C47-6A48-BA6A-5D7C5321182B}"/>
              </a:ext>
            </a:extLst>
          </p:cNvPr>
          <p:cNvPicPr>
            <a:picLocks noChangeAspect="1"/>
          </p:cNvPicPr>
          <p:nvPr/>
        </p:nvPicPr>
        <p:blipFill>
          <a:blip r:embed="rId4"/>
          <a:stretch>
            <a:fillRect/>
          </a:stretch>
        </p:blipFill>
        <p:spPr>
          <a:xfrm>
            <a:off x="2257309" y="2323414"/>
            <a:ext cx="2263001" cy="3505200"/>
          </a:xfrm>
          <a:prstGeom prst="rect">
            <a:avLst/>
          </a:prstGeom>
        </p:spPr>
      </p:pic>
    </p:spTree>
    <p:extLst>
      <p:ext uri="{BB962C8B-B14F-4D97-AF65-F5344CB8AC3E}">
        <p14:creationId xmlns:p14="http://schemas.microsoft.com/office/powerpoint/2010/main" val="158567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64878E8-D75C-8245-BB3D-5252C3CD807B}"/>
              </a:ext>
            </a:extLst>
          </p:cNvPr>
          <p:cNvSpPr>
            <a:spLocks noGrp="1"/>
          </p:cNvSpPr>
          <p:nvPr>
            <p:ph sz="half" idx="1"/>
          </p:nvPr>
        </p:nvSpPr>
        <p:spPr>
          <a:xfrm>
            <a:off x="6170612" y="838200"/>
            <a:ext cx="4876800" cy="4800600"/>
          </a:xfrm>
        </p:spPr>
        <p:txBody>
          <a:bodyPr>
            <a:normAutofit/>
          </a:bodyPr>
          <a:lstStyle/>
          <a:p>
            <a:pPr marL="0" indent="0" algn="ctr">
              <a:buNone/>
            </a:pPr>
            <a:r>
              <a:rPr lang="en-US" sz="2400" dirty="0"/>
              <a:t>Key Data Sources Include:</a:t>
            </a:r>
          </a:p>
          <a:p>
            <a:r>
              <a:rPr lang="en-US" sz="2400" dirty="0">
                <a:solidFill>
                  <a:srgbClr val="00B050"/>
                </a:solidFill>
              </a:rPr>
              <a:t>Global Mountain Biodiversity Assessment Mountain Inventory (GMBA) </a:t>
            </a:r>
            <a:endParaRPr lang="en-US" sz="2400" dirty="0">
              <a:solidFill>
                <a:srgbClr val="A033F0"/>
              </a:solidFill>
            </a:endParaRPr>
          </a:p>
          <a:p>
            <a:r>
              <a:rPr lang="en-US" sz="2400" dirty="0">
                <a:solidFill>
                  <a:srgbClr val="A033F0"/>
                </a:solidFill>
              </a:rPr>
              <a:t>Key Biodiversity Areas (KBAs) </a:t>
            </a:r>
          </a:p>
          <a:p>
            <a:r>
              <a:rPr lang="en-US" sz="2400" dirty="0">
                <a:solidFill>
                  <a:srgbClr val="FFA501"/>
                </a:solidFill>
              </a:rPr>
              <a:t>WCMC World Database on Protected Areas (WDPA)</a:t>
            </a:r>
          </a:p>
        </p:txBody>
      </p:sp>
      <p:pic>
        <p:nvPicPr>
          <p:cNvPr id="3" name="Picture 2">
            <a:extLst>
              <a:ext uri="{FF2B5EF4-FFF2-40B4-BE49-F238E27FC236}">
                <a16:creationId xmlns:a16="http://schemas.microsoft.com/office/drawing/2014/main" id="{D9E78EAE-FDD8-FD49-896B-75DA20759851}"/>
              </a:ext>
            </a:extLst>
          </p:cNvPr>
          <p:cNvPicPr>
            <a:picLocks noChangeAspect="1"/>
          </p:cNvPicPr>
          <p:nvPr/>
        </p:nvPicPr>
        <p:blipFill rotWithShape="1">
          <a:blip r:embed="rId3"/>
          <a:srcRect l="34996" t="7816" r="33120" b="15981"/>
          <a:stretch/>
        </p:blipFill>
        <p:spPr>
          <a:xfrm>
            <a:off x="1903412" y="609599"/>
            <a:ext cx="3657600" cy="4016189"/>
          </a:xfrm>
          <a:prstGeom prst="rect">
            <a:avLst/>
          </a:prstGeom>
        </p:spPr>
      </p:pic>
      <p:sp>
        <p:nvSpPr>
          <p:cNvPr id="2" name="TextBox 1">
            <a:extLst>
              <a:ext uri="{FF2B5EF4-FFF2-40B4-BE49-F238E27FC236}">
                <a16:creationId xmlns:a16="http://schemas.microsoft.com/office/drawing/2014/main" id="{F4109B22-25C6-EE4D-AB02-16B0CE14B992}"/>
              </a:ext>
            </a:extLst>
          </p:cNvPr>
          <p:cNvSpPr txBox="1"/>
          <p:nvPr/>
        </p:nvSpPr>
        <p:spPr>
          <a:xfrm>
            <a:off x="2055812" y="4953000"/>
            <a:ext cx="4536168" cy="830997"/>
          </a:xfrm>
          <a:prstGeom prst="rect">
            <a:avLst/>
          </a:prstGeom>
          <a:noFill/>
        </p:spPr>
        <p:txBody>
          <a:bodyPr wrap="square" rtlCol="0">
            <a:spAutoFit/>
          </a:bodyPr>
          <a:lstStyle/>
          <a:p>
            <a:r>
              <a:rPr lang="en-US" sz="2400" dirty="0"/>
              <a:t>Northern Wasatch Range</a:t>
            </a:r>
          </a:p>
          <a:p>
            <a:r>
              <a:rPr lang="en-US" sz="2400" dirty="0"/>
              <a:t>(Western Rockies)</a:t>
            </a:r>
          </a:p>
        </p:txBody>
      </p:sp>
    </p:spTree>
    <p:extLst>
      <p:ext uri="{BB962C8B-B14F-4D97-AF65-F5344CB8AC3E}">
        <p14:creationId xmlns:p14="http://schemas.microsoft.com/office/powerpoint/2010/main" val="72189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C52DE7F-8309-1B46-B8D2-620028CEF8EA}"/>
              </a:ext>
            </a:extLst>
          </p:cNvPr>
          <p:cNvSpPr txBox="1"/>
          <p:nvPr/>
        </p:nvSpPr>
        <p:spPr>
          <a:xfrm>
            <a:off x="1281338" y="5486400"/>
            <a:ext cx="9714595" cy="1077218"/>
          </a:xfrm>
          <a:prstGeom prst="rect">
            <a:avLst/>
          </a:prstGeom>
          <a:noFill/>
        </p:spPr>
        <p:txBody>
          <a:bodyPr wrap="square" rtlCol="0">
            <a:spAutoFit/>
          </a:bodyPr>
          <a:lstStyle/>
          <a:p>
            <a:r>
              <a:rPr lang="en-US" sz="3200" dirty="0"/>
              <a:t>Communicating current progress on protecting mountainous regions </a:t>
            </a:r>
          </a:p>
        </p:txBody>
      </p:sp>
      <p:pic>
        <p:nvPicPr>
          <p:cNvPr id="9" name="Picture 8">
            <a:extLst>
              <a:ext uri="{FF2B5EF4-FFF2-40B4-BE49-F238E27FC236}">
                <a16:creationId xmlns:a16="http://schemas.microsoft.com/office/drawing/2014/main" id="{FFE0B7B7-0F46-3A48-A709-000585CB249F}"/>
              </a:ext>
            </a:extLst>
          </p:cNvPr>
          <p:cNvPicPr>
            <a:picLocks noChangeAspect="1"/>
          </p:cNvPicPr>
          <p:nvPr/>
        </p:nvPicPr>
        <p:blipFill>
          <a:blip r:embed="rId3"/>
          <a:stretch>
            <a:fillRect/>
          </a:stretch>
        </p:blipFill>
        <p:spPr>
          <a:xfrm>
            <a:off x="1293811" y="1156063"/>
            <a:ext cx="9591729" cy="4040990"/>
          </a:xfrm>
          <a:prstGeom prst="rect">
            <a:avLst/>
          </a:prstGeom>
        </p:spPr>
      </p:pic>
      <p:pic>
        <p:nvPicPr>
          <p:cNvPr id="2" name="Picture 1">
            <a:extLst>
              <a:ext uri="{FF2B5EF4-FFF2-40B4-BE49-F238E27FC236}">
                <a16:creationId xmlns:a16="http://schemas.microsoft.com/office/drawing/2014/main" id="{2F61E285-A34C-C44A-A034-25A373DD0A4D}"/>
              </a:ext>
            </a:extLst>
          </p:cNvPr>
          <p:cNvPicPr>
            <a:picLocks noChangeAspect="1"/>
          </p:cNvPicPr>
          <p:nvPr/>
        </p:nvPicPr>
        <p:blipFill>
          <a:blip r:embed="rId4"/>
          <a:stretch>
            <a:fillRect/>
          </a:stretch>
        </p:blipFill>
        <p:spPr>
          <a:xfrm>
            <a:off x="9066211" y="1600200"/>
            <a:ext cx="1819329" cy="431800"/>
          </a:xfrm>
          <a:prstGeom prst="rect">
            <a:avLst/>
          </a:prstGeom>
        </p:spPr>
      </p:pic>
      <p:pic>
        <p:nvPicPr>
          <p:cNvPr id="3" name="Picture 2">
            <a:extLst>
              <a:ext uri="{FF2B5EF4-FFF2-40B4-BE49-F238E27FC236}">
                <a16:creationId xmlns:a16="http://schemas.microsoft.com/office/drawing/2014/main" id="{843BB181-461D-BF41-BA0D-BBBD438B5610}"/>
              </a:ext>
            </a:extLst>
          </p:cNvPr>
          <p:cNvPicPr>
            <a:picLocks noChangeAspect="1"/>
          </p:cNvPicPr>
          <p:nvPr/>
        </p:nvPicPr>
        <p:blipFill>
          <a:blip r:embed="rId4"/>
          <a:stretch>
            <a:fillRect/>
          </a:stretch>
        </p:blipFill>
        <p:spPr>
          <a:xfrm>
            <a:off x="9016726" y="4159491"/>
            <a:ext cx="1676400" cy="431800"/>
          </a:xfrm>
          <a:prstGeom prst="rect">
            <a:avLst/>
          </a:prstGeom>
        </p:spPr>
      </p:pic>
      <p:pic>
        <p:nvPicPr>
          <p:cNvPr id="5" name="Picture 4">
            <a:extLst>
              <a:ext uri="{FF2B5EF4-FFF2-40B4-BE49-F238E27FC236}">
                <a16:creationId xmlns:a16="http://schemas.microsoft.com/office/drawing/2014/main" id="{00F74D2F-9FC2-C646-A9DB-DD41B91771A4}"/>
              </a:ext>
            </a:extLst>
          </p:cNvPr>
          <p:cNvPicPr>
            <a:picLocks noChangeAspect="1"/>
          </p:cNvPicPr>
          <p:nvPr/>
        </p:nvPicPr>
        <p:blipFill>
          <a:blip r:embed="rId5"/>
          <a:stretch>
            <a:fillRect/>
          </a:stretch>
        </p:blipFill>
        <p:spPr>
          <a:xfrm>
            <a:off x="1903412" y="0"/>
            <a:ext cx="1587500" cy="1028700"/>
          </a:xfrm>
          <a:prstGeom prst="rect">
            <a:avLst/>
          </a:prstGeom>
        </p:spPr>
      </p:pic>
      <p:sp>
        <p:nvSpPr>
          <p:cNvPr id="4" name="TextBox 3">
            <a:extLst>
              <a:ext uri="{FF2B5EF4-FFF2-40B4-BE49-F238E27FC236}">
                <a16:creationId xmlns:a16="http://schemas.microsoft.com/office/drawing/2014/main" id="{A4125DB1-6920-1646-919D-12257C26DED8}"/>
              </a:ext>
            </a:extLst>
          </p:cNvPr>
          <p:cNvSpPr txBox="1"/>
          <p:nvPr/>
        </p:nvSpPr>
        <p:spPr>
          <a:xfrm>
            <a:off x="1809309" y="679209"/>
            <a:ext cx="8658652" cy="400110"/>
          </a:xfrm>
          <a:prstGeom prst="rect">
            <a:avLst/>
          </a:prstGeom>
          <a:noFill/>
        </p:spPr>
        <p:txBody>
          <a:bodyPr wrap="none" rtlCol="0">
            <a:spAutoFit/>
          </a:bodyPr>
          <a:lstStyle/>
          <a:p>
            <a:r>
              <a:rPr lang="en-US" sz="2000" dirty="0"/>
              <a:t>Percent Coverage of Key Biodiversity Areas by Protected Areas as of 2020</a:t>
            </a:r>
          </a:p>
        </p:txBody>
      </p:sp>
    </p:spTree>
    <p:extLst>
      <p:ext uri="{BB962C8B-B14F-4D97-AF65-F5344CB8AC3E}">
        <p14:creationId xmlns:p14="http://schemas.microsoft.com/office/powerpoint/2010/main" val="242549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A4C1-D940-A047-9B25-127BF8434EA8}"/>
              </a:ext>
            </a:extLst>
          </p:cNvPr>
          <p:cNvSpPr>
            <a:spLocks noGrp="1"/>
          </p:cNvSpPr>
          <p:nvPr>
            <p:ph type="title"/>
          </p:nvPr>
        </p:nvSpPr>
        <p:spPr>
          <a:xfrm>
            <a:off x="1522412" y="762000"/>
            <a:ext cx="9601200" cy="1143000"/>
          </a:xfrm>
        </p:spPr>
        <p:txBody>
          <a:bodyPr>
            <a:noAutofit/>
          </a:bodyPr>
          <a:lstStyle/>
          <a:p>
            <a:r>
              <a:rPr lang="en-US" sz="4800" dirty="0"/>
              <a:t>A whole new set of possibilities has opened up for us explore progress on protections, and identify new threats to alpine biodiversity</a:t>
            </a:r>
          </a:p>
        </p:txBody>
      </p:sp>
    </p:spTree>
    <p:extLst>
      <p:ext uri="{BB962C8B-B14F-4D97-AF65-F5344CB8AC3E}">
        <p14:creationId xmlns:p14="http://schemas.microsoft.com/office/powerpoint/2010/main" val="337293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80A702-A955-8842-A7EE-977211C68B75}"/>
              </a:ext>
            </a:extLst>
          </p:cNvPr>
          <p:cNvSpPr>
            <a:spLocks noGrp="1"/>
          </p:cNvSpPr>
          <p:nvPr>
            <p:ph sz="half" idx="1"/>
          </p:nvPr>
        </p:nvSpPr>
        <p:spPr>
          <a:xfrm>
            <a:off x="1083218" y="1295400"/>
            <a:ext cx="6477000" cy="4495800"/>
          </a:xfrm>
        </p:spPr>
        <p:txBody>
          <a:bodyPr>
            <a:normAutofit fontScale="92500" lnSpcReduction="10000"/>
          </a:bodyPr>
          <a:lstStyle/>
          <a:p>
            <a:r>
              <a:rPr lang="en-US" sz="2800" dirty="0"/>
              <a:t>Making this strategy accessible and reproducible for individual use</a:t>
            </a:r>
          </a:p>
          <a:p>
            <a:endParaRPr lang="en-US" sz="2800" dirty="0"/>
          </a:p>
          <a:p>
            <a:r>
              <a:rPr lang="en-US" sz="2800" dirty="0"/>
              <a:t>Online interface to communicate results</a:t>
            </a:r>
          </a:p>
          <a:p>
            <a:endParaRPr lang="en-US" sz="2800" dirty="0"/>
          </a:p>
          <a:p>
            <a:r>
              <a:rPr lang="en-US" sz="2800" dirty="0"/>
              <a:t>Combining this dataset with historic and projected climate data to explore climate change vulnerability</a:t>
            </a:r>
          </a:p>
        </p:txBody>
      </p:sp>
      <p:pic>
        <p:nvPicPr>
          <p:cNvPr id="6" name="Picture 5">
            <a:extLst>
              <a:ext uri="{FF2B5EF4-FFF2-40B4-BE49-F238E27FC236}">
                <a16:creationId xmlns:a16="http://schemas.microsoft.com/office/drawing/2014/main" id="{242E568D-C71F-C04B-8ADB-68560A1C9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9507" y="2391777"/>
            <a:ext cx="1530350" cy="1768640"/>
          </a:xfrm>
          <a:prstGeom prst="rect">
            <a:avLst/>
          </a:prstGeom>
        </p:spPr>
      </p:pic>
      <p:pic>
        <p:nvPicPr>
          <p:cNvPr id="9" name="Picture 8">
            <a:extLst>
              <a:ext uri="{FF2B5EF4-FFF2-40B4-BE49-F238E27FC236}">
                <a16:creationId xmlns:a16="http://schemas.microsoft.com/office/drawing/2014/main" id="{D01972DC-AC81-C245-817F-3D6A09B565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2212" y="868944"/>
            <a:ext cx="1607295" cy="1301750"/>
          </a:xfrm>
          <a:prstGeom prst="rect">
            <a:avLst/>
          </a:prstGeom>
        </p:spPr>
      </p:pic>
      <p:pic>
        <p:nvPicPr>
          <p:cNvPr id="11" name="Picture 10">
            <a:extLst>
              <a:ext uri="{FF2B5EF4-FFF2-40B4-BE49-F238E27FC236}">
                <a16:creationId xmlns:a16="http://schemas.microsoft.com/office/drawing/2014/main" id="{1566C4A5-A046-4A44-88D5-29CF2520DF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2212" y="4495800"/>
            <a:ext cx="2514600" cy="1950983"/>
          </a:xfrm>
          <a:prstGeom prst="rect">
            <a:avLst/>
          </a:prstGeom>
        </p:spPr>
      </p:pic>
      <p:pic>
        <p:nvPicPr>
          <p:cNvPr id="14" name="Picture 13">
            <a:extLst>
              <a:ext uri="{FF2B5EF4-FFF2-40B4-BE49-F238E27FC236}">
                <a16:creationId xmlns:a16="http://schemas.microsoft.com/office/drawing/2014/main" id="{CB0208D4-7664-7844-9FD7-BBD7BF38426D}"/>
              </a:ext>
            </a:extLst>
          </p:cNvPr>
          <p:cNvPicPr>
            <a:picLocks noChangeAspect="1"/>
          </p:cNvPicPr>
          <p:nvPr/>
        </p:nvPicPr>
        <p:blipFill>
          <a:blip r:embed="rId6"/>
          <a:stretch>
            <a:fillRect/>
          </a:stretch>
        </p:blipFill>
        <p:spPr>
          <a:xfrm>
            <a:off x="2208212" y="404891"/>
            <a:ext cx="457200" cy="660400"/>
          </a:xfrm>
          <a:prstGeom prst="rect">
            <a:avLst/>
          </a:prstGeom>
        </p:spPr>
      </p:pic>
    </p:spTree>
    <p:extLst>
      <p:ext uri="{BB962C8B-B14F-4D97-AF65-F5344CB8AC3E}">
        <p14:creationId xmlns:p14="http://schemas.microsoft.com/office/powerpoint/2010/main" val="5324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B3F0901-6239-5242-826F-6E73079D673F}"/>
              </a:ext>
            </a:extLst>
          </p:cNvPr>
          <p:cNvSpPr/>
          <p:nvPr/>
        </p:nvSpPr>
        <p:spPr>
          <a:xfrm>
            <a:off x="1064785" y="3581400"/>
            <a:ext cx="7327127" cy="4093428"/>
          </a:xfrm>
          <a:prstGeom prst="rect">
            <a:avLst/>
          </a:prstGeom>
        </p:spPr>
        <p:txBody>
          <a:bodyPr wrap="square">
            <a:spAutoFit/>
          </a:bodyPr>
          <a:lstStyle/>
          <a:p>
            <a:r>
              <a:rPr lang="en-US" sz="2000" dirty="0">
                <a:solidFill>
                  <a:schemeClr val="tx2">
                    <a:lumMod val="50000"/>
                  </a:schemeClr>
                </a:solidFill>
              </a:rPr>
              <a:t>Global Sustainability Scholars</a:t>
            </a:r>
          </a:p>
          <a:p>
            <a:endParaRPr lang="en-US" sz="2000" dirty="0">
              <a:solidFill>
                <a:schemeClr val="tx2"/>
              </a:solidFill>
            </a:endParaRPr>
          </a:p>
          <a:p>
            <a:r>
              <a:rPr lang="en-US" sz="2000" dirty="0">
                <a:solidFill>
                  <a:schemeClr val="tx2">
                    <a:lumMod val="50000"/>
                  </a:schemeClr>
                </a:solidFill>
              </a:rPr>
              <a:t>Global Mountain Biodiversity Assessment (GMBA) Team:</a:t>
            </a:r>
          </a:p>
          <a:p>
            <a:r>
              <a:rPr lang="en-US" sz="2000" dirty="0" err="1">
                <a:solidFill>
                  <a:schemeClr val="tx2"/>
                </a:solidFill>
              </a:rPr>
              <a:t>Davnah</a:t>
            </a:r>
            <a:r>
              <a:rPr lang="en-US" sz="2000" dirty="0">
                <a:solidFill>
                  <a:schemeClr val="tx2"/>
                </a:solidFill>
              </a:rPr>
              <a:t> </a:t>
            </a:r>
            <a:r>
              <a:rPr lang="en-US" sz="2000" dirty="0" err="1">
                <a:solidFill>
                  <a:schemeClr val="tx2"/>
                </a:solidFill>
              </a:rPr>
              <a:t>Urbach</a:t>
            </a:r>
            <a:r>
              <a:rPr lang="en-US" sz="2000" cap="all" dirty="0">
                <a:solidFill>
                  <a:schemeClr val="tx2"/>
                </a:solidFill>
              </a:rPr>
              <a:t>; </a:t>
            </a:r>
            <a:r>
              <a:rPr lang="en-US" sz="2000" dirty="0">
                <a:solidFill>
                  <a:schemeClr val="tx2"/>
                </a:solidFill>
              </a:rPr>
              <a:t>Mark </a:t>
            </a:r>
            <a:r>
              <a:rPr lang="en-US" sz="2000" dirty="0" err="1">
                <a:solidFill>
                  <a:schemeClr val="tx2"/>
                </a:solidFill>
              </a:rPr>
              <a:t>Snethlage</a:t>
            </a:r>
            <a:r>
              <a:rPr lang="en-US" sz="2000" dirty="0">
                <a:solidFill>
                  <a:schemeClr val="tx2"/>
                </a:solidFill>
              </a:rPr>
              <a:t>; Jonas </a:t>
            </a:r>
            <a:r>
              <a:rPr lang="en-US" sz="2000" dirty="0" err="1">
                <a:solidFill>
                  <a:schemeClr val="tx2"/>
                </a:solidFill>
              </a:rPr>
              <a:t>Geschke</a:t>
            </a:r>
            <a:endParaRPr lang="en-US" sz="2000" dirty="0">
              <a:solidFill>
                <a:schemeClr val="tx2"/>
              </a:solidFill>
            </a:endParaRPr>
          </a:p>
          <a:p>
            <a:endParaRPr lang="en-US" sz="2000" dirty="0">
              <a:solidFill>
                <a:schemeClr val="tx2"/>
              </a:solidFill>
            </a:endParaRPr>
          </a:p>
          <a:p>
            <a:r>
              <a:rPr lang="en-US" sz="2000" dirty="0">
                <a:solidFill>
                  <a:schemeClr val="tx2">
                    <a:lumMod val="50000"/>
                  </a:schemeClr>
                </a:solidFill>
              </a:rPr>
              <a:t>Birdlife International</a:t>
            </a:r>
          </a:p>
          <a:p>
            <a:r>
              <a:rPr lang="en-US" sz="2000" dirty="0">
                <a:solidFill>
                  <a:schemeClr val="tx2"/>
                </a:solidFill>
              </a:rPr>
              <a:t>Ashley Simkins </a:t>
            </a:r>
          </a:p>
          <a:p>
            <a:endParaRPr lang="en-US" sz="2000" dirty="0">
              <a:solidFill>
                <a:schemeClr val="tx2"/>
              </a:solidFill>
            </a:endParaRPr>
          </a:p>
          <a:p>
            <a:r>
              <a:rPr lang="en-US" sz="2000" dirty="0">
                <a:solidFill>
                  <a:schemeClr val="tx2">
                    <a:lumMod val="50000"/>
                  </a:schemeClr>
                </a:solidFill>
              </a:rPr>
              <a:t>UNEP WCMC</a:t>
            </a:r>
          </a:p>
          <a:p>
            <a:r>
              <a:rPr lang="en-US" sz="2000" dirty="0">
                <a:solidFill>
                  <a:schemeClr val="tx2"/>
                </a:solidFill>
              </a:rPr>
              <a:t>Cristina Lazaro</a:t>
            </a:r>
          </a:p>
          <a:p>
            <a:br>
              <a:rPr lang="en-US" sz="2000" dirty="0">
                <a:solidFill>
                  <a:schemeClr val="tx2"/>
                </a:solidFill>
              </a:rPr>
            </a:br>
            <a:br>
              <a:rPr lang="en-US" sz="2000" dirty="0">
                <a:solidFill>
                  <a:schemeClr val="tx2"/>
                </a:solidFill>
              </a:rPr>
            </a:br>
            <a:endParaRPr lang="en-US" sz="2000" dirty="0">
              <a:solidFill>
                <a:schemeClr val="tx2"/>
              </a:solidFill>
            </a:endParaRPr>
          </a:p>
        </p:txBody>
      </p:sp>
      <p:sp>
        <p:nvSpPr>
          <p:cNvPr id="6" name="TextBox 5">
            <a:extLst>
              <a:ext uri="{FF2B5EF4-FFF2-40B4-BE49-F238E27FC236}">
                <a16:creationId xmlns:a16="http://schemas.microsoft.com/office/drawing/2014/main" id="{8C713055-7A27-6247-990B-27D5C96A6008}"/>
              </a:ext>
            </a:extLst>
          </p:cNvPr>
          <p:cNvSpPr txBox="1"/>
          <p:nvPr/>
        </p:nvSpPr>
        <p:spPr>
          <a:xfrm>
            <a:off x="4394014" y="2209800"/>
            <a:ext cx="3845925" cy="840230"/>
          </a:xfrm>
          <a:prstGeom prst="rect">
            <a:avLst/>
          </a:prstGeom>
          <a:noFill/>
        </p:spPr>
        <p:txBody>
          <a:bodyPr wrap="none" rtlCol="0">
            <a:spAutoFit/>
          </a:bodyPr>
          <a:lstStyle/>
          <a:p>
            <a:pPr>
              <a:lnSpc>
                <a:spcPct val="90000"/>
              </a:lnSpc>
            </a:pPr>
            <a:r>
              <a:rPr lang="en-US" sz="5400" dirty="0"/>
              <a:t>Thank You!</a:t>
            </a:r>
          </a:p>
        </p:txBody>
      </p:sp>
      <p:pic>
        <p:nvPicPr>
          <p:cNvPr id="1031" name="Picture 7" descr="https://lh5.googleusercontent.com/Z1kpVvagBGH11mnl0Mzdsdwd45ztyEkie3KVbnCTJJ7bk6OAJZ5DLIGCNDVqP5TX5CGz-JPhi5-1LGrZoWP__Hvp4iPqAgpGGs0itiI38XrJrx1ufbvWL5on5_hzpgb_Fq7KPW-aGZg">
            <a:extLst>
              <a:ext uri="{FF2B5EF4-FFF2-40B4-BE49-F238E27FC236}">
                <a16:creationId xmlns:a16="http://schemas.microsoft.com/office/drawing/2014/main" id="{29157BF7-1174-0941-BFFA-F62227699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0712" y="6220128"/>
            <a:ext cx="533400" cy="5334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9075EED-E150-5542-BD69-F35F069D44A8}"/>
              </a:ext>
            </a:extLst>
          </p:cNvPr>
          <p:cNvSpPr/>
          <p:nvPr/>
        </p:nvSpPr>
        <p:spPr>
          <a:xfrm>
            <a:off x="9261232" y="6312461"/>
            <a:ext cx="1751012" cy="892552"/>
          </a:xfrm>
          <a:prstGeom prst="rect">
            <a:avLst/>
          </a:prstGeom>
        </p:spPr>
        <p:txBody>
          <a:bodyPr wrap="square">
            <a:spAutoFit/>
          </a:bodyPr>
          <a:lstStyle/>
          <a:p>
            <a:r>
              <a:rPr lang="en-US" sz="1600" dirty="0">
                <a:solidFill>
                  <a:schemeClr val="tx2"/>
                </a:solidFill>
                <a:latin typeface="+mj-lt"/>
              </a:rPr>
              <a:t>@amina6_26</a:t>
            </a:r>
          </a:p>
          <a:p>
            <a:br>
              <a:rPr lang="en-US" dirty="0">
                <a:solidFill>
                  <a:schemeClr val="tx2"/>
                </a:solidFill>
              </a:rPr>
            </a:br>
            <a:endParaRPr lang="en-US" dirty="0">
              <a:solidFill>
                <a:schemeClr val="tx2"/>
              </a:solidFill>
            </a:endParaRPr>
          </a:p>
        </p:txBody>
      </p:sp>
      <p:sp>
        <p:nvSpPr>
          <p:cNvPr id="11" name="Rectangle 10">
            <a:extLst>
              <a:ext uri="{FF2B5EF4-FFF2-40B4-BE49-F238E27FC236}">
                <a16:creationId xmlns:a16="http://schemas.microsoft.com/office/drawing/2014/main" id="{40434AAD-331D-7C48-8814-41B4A1911473}"/>
              </a:ext>
            </a:extLst>
          </p:cNvPr>
          <p:cNvSpPr/>
          <p:nvPr/>
        </p:nvSpPr>
        <p:spPr>
          <a:xfrm>
            <a:off x="8495761" y="5797164"/>
            <a:ext cx="2590800" cy="338554"/>
          </a:xfrm>
          <a:prstGeom prst="rect">
            <a:avLst/>
          </a:prstGeom>
        </p:spPr>
        <p:txBody>
          <a:bodyPr wrap="square">
            <a:spAutoFit/>
          </a:bodyPr>
          <a:lstStyle/>
          <a:p>
            <a:r>
              <a:rPr lang="en-US" sz="1600" dirty="0" err="1">
                <a:solidFill>
                  <a:schemeClr val="tx2"/>
                </a:solidFill>
                <a:latin typeface="+mj-lt"/>
              </a:rPr>
              <a:t>aminaly@stanford.edu</a:t>
            </a:r>
            <a:endParaRPr lang="en-US" sz="1600" dirty="0">
              <a:solidFill>
                <a:schemeClr val="tx2"/>
              </a:solidFill>
              <a:latin typeface="+mj-lt"/>
            </a:endParaRPr>
          </a:p>
        </p:txBody>
      </p:sp>
      <p:pic>
        <p:nvPicPr>
          <p:cNvPr id="15" name="Picture 14">
            <a:extLst>
              <a:ext uri="{FF2B5EF4-FFF2-40B4-BE49-F238E27FC236}">
                <a16:creationId xmlns:a16="http://schemas.microsoft.com/office/drawing/2014/main" id="{7E46CA7A-FB77-BA41-9766-5FF537E468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0712" y="5686728"/>
            <a:ext cx="533400" cy="533400"/>
          </a:xfrm>
          <a:prstGeom prst="rect">
            <a:avLst/>
          </a:prstGeom>
        </p:spPr>
      </p:pic>
      <p:pic>
        <p:nvPicPr>
          <p:cNvPr id="16" name="Picture 15">
            <a:extLst>
              <a:ext uri="{FF2B5EF4-FFF2-40B4-BE49-F238E27FC236}">
                <a16:creationId xmlns:a16="http://schemas.microsoft.com/office/drawing/2014/main" id="{F2A8E65B-51F2-CA4D-A7F5-A27789332B12}"/>
              </a:ext>
            </a:extLst>
          </p:cNvPr>
          <p:cNvPicPr>
            <a:picLocks noChangeAspect="1"/>
          </p:cNvPicPr>
          <p:nvPr/>
        </p:nvPicPr>
        <p:blipFill>
          <a:blip r:embed="rId5"/>
          <a:stretch>
            <a:fillRect/>
          </a:stretch>
        </p:blipFill>
        <p:spPr>
          <a:xfrm>
            <a:off x="2132012" y="381000"/>
            <a:ext cx="457200" cy="660400"/>
          </a:xfrm>
          <a:prstGeom prst="rect">
            <a:avLst/>
          </a:prstGeom>
        </p:spPr>
      </p:pic>
    </p:spTree>
    <p:extLst>
      <p:ext uri="{BB962C8B-B14F-4D97-AF65-F5344CB8AC3E}">
        <p14:creationId xmlns:p14="http://schemas.microsoft.com/office/powerpoint/2010/main" val="127082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Serenity">
      <a:dk1>
        <a:srgbClr val="164B4F"/>
      </a:dk1>
      <a:lt1>
        <a:sysClr val="window" lastClr="FFFFFF"/>
      </a:lt1>
      <a:dk2>
        <a:srgbClr val="000000"/>
      </a:dk2>
      <a:lt2>
        <a:srgbClr val="C5E5EC"/>
      </a:lt2>
      <a:accent1>
        <a:srgbClr val="1B91A1"/>
      </a:accent1>
      <a:accent2>
        <a:srgbClr val="46AC6F"/>
      </a:accent2>
      <a:accent3>
        <a:srgbClr val="37AFD5"/>
      </a:accent3>
      <a:accent4>
        <a:srgbClr val="6786A9"/>
      </a:accent4>
      <a:accent5>
        <a:srgbClr val="90A693"/>
      </a:accent5>
      <a:accent6>
        <a:srgbClr val="389066"/>
      </a:accent6>
      <a:hlink>
        <a:srgbClr val="27A99A"/>
      </a:hlink>
      <a:folHlink>
        <a:srgbClr val="94AE9D"/>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renity">
      <a:dk1>
        <a:srgbClr val="164B4F"/>
      </a:dk1>
      <a:lt1>
        <a:sysClr val="window" lastClr="FFFFFF"/>
      </a:lt1>
      <a:dk2>
        <a:srgbClr val="000000"/>
      </a:dk2>
      <a:lt2>
        <a:srgbClr val="C5E5EC"/>
      </a:lt2>
      <a:accent1>
        <a:srgbClr val="1B91A1"/>
      </a:accent1>
      <a:accent2>
        <a:srgbClr val="46AC6F"/>
      </a:accent2>
      <a:accent3>
        <a:srgbClr val="37AFD5"/>
      </a:accent3>
      <a:accent4>
        <a:srgbClr val="6786A9"/>
      </a:accent4>
      <a:accent5>
        <a:srgbClr val="90A693"/>
      </a:accent5>
      <a:accent6>
        <a:srgbClr val="389066"/>
      </a:accent6>
      <a:hlink>
        <a:srgbClr val="27A99A"/>
      </a:hlink>
      <a:folHlink>
        <a:srgbClr val="94AE9D"/>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1360506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TP102801108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706526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4683C129-7B42-490A-AD74-E9303BC76D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11E33DF-2340-4F4E-B874-B73FEFEBFC8D}">
  <ds:schemaRefs>
    <ds:schemaRef ds:uri="http://schemas.microsoft.com/sharepoint/v3/contenttype/forms"/>
  </ds:schemaRefs>
</ds:datastoreItem>
</file>

<file path=customXml/itemProps3.xml><?xml version="1.0" encoding="utf-8"?>
<ds:datastoreItem xmlns:ds="http://schemas.openxmlformats.org/officeDocument/2006/customXml" ds:itemID="{0F249165-F638-412C-8E0A-DFB7045CA2E0}">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{4EBBD520-0C09-8C41-A9D5-D952596C84D8}tf16401378</Template>
  <TotalTime>1686</TotalTime>
  <Words>529</Words>
  <Application>Microsoft Macintosh PowerPoint</Application>
  <PresentationFormat>Custom</PresentationFormat>
  <Paragraphs>60</Paragraphs>
  <Slides>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Euphemia</vt:lpstr>
      <vt:lpstr>MS Shell Dlg 2</vt:lpstr>
      <vt:lpstr>Wingdings</vt:lpstr>
      <vt:lpstr>Wingdings 3</vt:lpstr>
      <vt:lpstr>Madison</vt:lpstr>
      <vt:lpstr>SDG 15.4.1:  Tracking Mountain Biodiversity</vt:lpstr>
      <vt:lpstr>Mountain biodiversity is under extreme threat across the globe</vt:lpstr>
      <vt:lpstr>How do we track global progress toward protecting mountainous key biodiversity areas around the world?</vt:lpstr>
      <vt:lpstr>PowerPoint Presentation</vt:lpstr>
      <vt:lpstr>PowerPoint Presentation</vt:lpstr>
      <vt:lpstr>A whole new set of possibilities has opened up for us explore progress on protections, and identify new threats to alpine biodiversity</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SDG 15.4.1:  Tracking Mountain Biodiversity</dc:title>
  <dc:creator>Amina Ly</dc:creator>
  <cp:lastModifiedBy>Amina Ly</cp:lastModifiedBy>
  <cp:revision>25</cp:revision>
  <dcterms:created xsi:type="dcterms:W3CDTF">2021-07-19T17:36:13Z</dcterms:created>
  <dcterms:modified xsi:type="dcterms:W3CDTF">2021-07-22T22:51:09Z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